
<file path=[Content_Types].xml><?xml version="1.0" encoding="utf-8"?>
<Types xmlns="http://schemas.openxmlformats.org/package/2006/content-types">
  <Default Extension="xml" ContentType="application/xml"/>
  <Default Extension="jpeg" ContentType="image/jpeg"/>
  <Default Extension="tiff" ContentType="image/tiff"/>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8" r:id="rId3"/>
    <p:sldId id="275" r:id="rId4"/>
    <p:sldId id="279" r:id="rId5"/>
    <p:sldId id="269" r:id="rId6"/>
    <p:sldId id="300" r:id="rId7"/>
    <p:sldId id="270" r:id="rId8"/>
    <p:sldId id="299" r:id="rId9"/>
    <p:sldId id="301" r:id="rId10"/>
    <p:sldId id="302" r:id="rId11"/>
    <p:sldId id="304" r:id="rId12"/>
    <p:sldId id="277" r:id="rId13"/>
    <p:sldId id="29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10" autoAdjust="0"/>
  </p:normalViewPr>
  <p:slideViewPr>
    <p:cSldViewPr snapToGrid="0" snapToObjects="1">
      <p:cViewPr>
        <p:scale>
          <a:sx n="68" d="100"/>
          <a:sy n="68" d="100"/>
        </p:scale>
        <p:origin x="-82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Pt>
            <c:idx val="0"/>
            <c:invertIfNegative val="0"/>
            <c:bubble3D val="0"/>
            <c:spPr>
              <a:solidFill>
                <a:srgbClr val="FF0000"/>
              </a:solidFill>
            </c:spPr>
          </c:dPt>
          <c:dPt>
            <c:idx val="1"/>
            <c:invertIfNegative val="0"/>
            <c:bubble3D val="0"/>
            <c:spPr>
              <a:solidFill>
                <a:srgbClr val="0000FF"/>
              </a:solidFill>
            </c:spPr>
          </c:dPt>
          <c:dPt>
            <c:idx val="2"/>
            <c:invertIfNegative val="0"/>
            <c:bubble3D val="0"/>
            <c:spPr>
              <a:solidFill>
                <a:srgbClr val="00FF00"/>
              </a:solidFill>
            </c:spPr>
          </c:dPt>
          <c:cat>
            <c:strRef>
              <c:f>Sheet1!$A$2:$A$4</c:f>
              <c:strCache>
                <c:ptCount val="3"/>
                <c:pt idx="0">
                  <c:v>Carnivores</c:v>
                </c:pt>
                <c:pt idx="1">
                  <c:v>Herbivores</c:v>
                </c:pt>
                <c:pt idx="2">
                  <c:v>Producers</c:v>
                </c:pt>
              </c:strCache>
            </c:strRef>
          </c:cat>
          <c:val>
            <c:numRef>
              <c:f>Sheet1!$B$2:$B$4</c:f>
              <c:numCache>
                <c:formatCode>General</c:formatCode>
                <c:ptCount val="3"/>
                <c:pt idx="0">
                  <c:v>2.0</c:v>
                </c:pt>
                <c:pt idx="1">
                  <c:v>4.0</c:v>
                </c:pt>
                <c:pt idx="2">
                  <c:v>10.0</c:v>
                </c:pt>
              </c:numCache>
            </c:numRef>
          </c:val>
        </c:ser>
        <c:dLbls>
          <c:showLegendKey val="0"/>
          <c:showVal val="0"/>
          <c:showCatName val="0"/>
          <c:showSerName val="0"/>
          <c:showPercent val="0"/>
          <c:showBubbleSize val="0"/>
        </c:dLbls>
        <c:gapWidth val="150"/>
        <c:axId val="676500152"/>
        <c:axId val="474551208"/>
      </c:barChart>
      <c:catAx>
        <c:axId val="676500152"/>
        <c:scaling>
          <c:orientation val="maxMin"/>
        </c:scaling>
        <c:delete val="0"/>
        <c:axPos val="l"/>
        <c:majorTickMark val="out"/>
        <c:minorTickMark val="none"/>
        <c:tickLblPos val="nextTo"/>
        <c:txPr>
          <a:bodyPr/>
          <a:lstStyle/>
          <a:p>
            <a:pPr>
              <a:defRPr b="1"/>
            </a:pPr>
            <a:endParaRPr lang="en-US"/>
          </a:p>
        </c:txPr>
        <c:crossAx val="474551208"/>
        <c:crosses val="autoZero"/>
        <c:auto val="1"/>
        <c:lblAlgn val="ctr"/>
        <c:lblOffset val="100"/>
        <c:noMultiLvlLbl val="0"/>
      </c:catAx>
      <c:valAx>
        <c:axId val="474551208"/>
        <c:scaling>
          <c:orientation val="minMax"/>
        </c:scaling>
        <c:delete val="1"/>
        <c:axPos val="t"/>
        <c:numFmt formatCode="General" sourceLinked="1"/>
        <c:majorTickMark val="out"/>
        <c:minorTickMark val="none"/>
        <c:tickLblPos val="nextTo"/>
        <c:crossAx val="676500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0E83B-61AA-134D-9457-C0D213C92F22}" type="datetimeFigureOut">
              <a:rPr lang="en-US" smtClean="0"/>
              <a:t>11/18/12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27FE6E-BEFD-8E4A-A8F2-593711BC48C3}" type="slidenum">
              <a:rPr lang="en-US" smtClean="0"/>
              <a:t>‹#›</a:t>
            </a:fld>
            <a:endParaRPr lang="en-US"/>
          </a:p>
        </p:txBody>
      </p:sp>
    </p:spTree>
    <p:extLst>
      <p:ext uri="{BB962C8B-B14F-4D97-AF65-F5344CB8AC3E}">
        <p14:creationId xmlns:p14="http://schemas.microsoft.com/office/powerpoint/2010/main" val="32293305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of the bars instead of the pictures</a:t>
            </a:r>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2</a:t>
            </a:fld>
            <a:endParaRPr lang="en-US"/>
          </a:p>
        </p:txBody>
      </p:sp>
    </p:spTree>
    <p:extLst>
      <p:ext uri="{BB962C8B-B14F-4D97-AF65-F5344CB8AC3E}">
        <p14:creationId xmlns:p14="http://schemas.microsoft.com/office/powerpoint/2010/main" val="345626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Biomass is the weight of the entire organism (which includes carbon, hydrogen, oxygen, nitrogen, potassium, calcium and other elements).</a:t>
            </a:r>
          </a:p>
          <a:p>
            <a:r>
              <a:rPr lang="en-US" baseline="0" dirty="0" smtClean="0"/>
              <a:t>Living things are about 20% carbon atoms (20% carbon atoms wet weight, 40-50% carbon atoms dry weight).</a:t>
            </a:r>
          </a:p>
          <a:p>
            <a:r>
              <a:rPr lang="en-US" baseline="0" dirty="0" smtClean="0"/>
              <a:t>A carbon pool is just carbon atoms.</a:t>
            </a:r>
            <a:endParaRPr lang="en-US" dirty="0" smtClean="0"/>
          </a:p>
          <a:p>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3</a:t>
            </a:fld>
            <a:endParaRPr lang="en-US"/>
          </a:p>
        </p:txBody>
      </p:sp>
    </p:spTree>
    <p:extLst>
      <p:ext uri="{BB962C8B-B14F-4D97-AF65-F5344CB8AC3E}">
        <p14:creationId xmlns:p14="http://schemas.microsoft.com/office/powerpoint/2010/main" val="3830429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 how biomass and carbon pools are</a:t>
            </a:r>
            <a:r>
              <a:rPr lang="en-US" baseline="0" dirty="0" smtClean="0"/>
              <a:t> related.</a:t>
            </a:r>
          </a:p>
          <a:p>
            <a:r>
              <a:rPr lang="en-US" baseline="0" dirty="0" smtClean="0"/>
              <a:t>Biomass is the weight of the entire organism (which includes carbon, hydrogen, oxygen, nitrogen, potassium, calcium and other elements).</a:t>
            </a:r>
          </a:p>
          <a:p>
            <a:r>
              <a:rPr lang="en-US" baseline="0" dirty="0" smtClean="0"/>
              <a:t>Living things are about 20% carbon atoms (20% carbon atoms wet weight, 50% carbon atoms dry weight).</a:t>
            </a:r>
          </a:p>
          <a:p>
            <a:r>
              <a:rPr lang="en-US" baseline="0" dirty="0" smtClean="0"/>
              <a:t>A carbon pool is just carbon atoms.</a:t>
            </a:r>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4</a:t>
            </a:fld>
            <a:endParaRPr lang="en-US"/>
          </a:p>
        </p:txBody>
      </p:sp>
    </p:spTree>
    <p:extLst>
      <p:ext uri="{BB962C8B-B14F-4D97-AF65-F5344CB8AC3E}">
        <p14:creationId xmlns:p14="http://schemas.microsoft.com/office/powerpoint/2010/main" val="3972475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slide of how to play the game </a:t>
            </a:r>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5</a:t>
            </a:fld>
            <a:endParaRPr lang="en-US"/>
          </a:p>
        </p:txBody>
      </p:sp>
    </p:spTree>
    <p:extLst>
      <p:ext uri="{BB962C8B-B14F-4D97-AF65-F5344CB8AC3E}">
        <p14:creationId xmlns:p14="http://schemas.microsoft.com/office/powerpoint/2010/main" val="3590035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slide of how to play the game </a:t>
            </a:r>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6</a:t>
            </a:fld>
            <a:endParaRPr lang="en-US"/>
          </a:p>
        </p:txBody>
      </p:sp>
    </p:spTree>
    <p:extLst>
      <p:ext uri="{BB962C8B-B14F-4D97-AF65-F5344CB8AC3E}">
        <p14:creationId xmlns:p14="http://schemas.microsoft.com/office/powerpoint/2010/main" val="359003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7</a:t>
            </a:fld>
            <a:endParaRPr lang="en-US"/>
          </a:p>
        </p:txBody>
      </p:sp>
    </p:spTree>
    <p:extLst>
      <p:ext uri="{BB962C8B-B14F-4D97-AF65-F5344CB8AC3E}">
        <p14:creationId xmlns:p14="http://schemas.microsoft.com/office/powerpoint/2010/main" val="391854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27FE6E-BEFD-8E4A-A8F2-593711BC48C3}" type="slidenum">
              <a:rPr lang="en-US" smtClean="0"/>
              <a:t>8</a:t>
            </a:fld>
            <a:endParaRPr lang="en-US"/>
          </a:p>
        </p:txBody>
      </p:sp>
    </p:spTree>
    <p:extLst>
      <p:ext uri="{BB962C8B-B14F-4D97-AF65-F5344CB8AC3E}">
        <p14:creationId xmlns:p14="http://schemas.microsoft.com/office/powerpoint/2010/main" val="391854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8B5AF2-D1B7-E242-B692-3F8D328B7388}" type="datetimeFigureOut">
              <a:rPr lang="en-US" smtClean="0"/>
              <a:t>11/18/12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8891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B5AF2-D1B7-E242-B692-3F8D328B7388}" type="datetimeFigureOut">
              <a:rPr lang="en-US" smtClean="0"/>
              <a:t>11/18/12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240355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B5AF2-D1B7-E242-B692-3F8D328B7388}" type="datetimeFigureOut">
              <a:rPr lang="en-US" smtClean="0"/>
              <a:t>11/18/12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59160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B5AF2-D1B7-E242-B692-3F8D328B7388}" type="datetimeFigureOut">
              <a:rPr lang="en-US" smtClean="0"/>
              <a:t>11/18/12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308073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B5AF2-D1B7-E242-B692-3F8D328B7388}" type="datetimeFigureOut">
              <a:rPr lang="en-US" smtClean="0"/>
              <a:t>11/18/12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210656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B5AF2-D1B7-E242-B692-3F8D328B7388}" type="datetimeFigureOut">
              <a:rPr lang="en-US" smtClean="0"/>
              <a:t>11/18/12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253142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8B5AF2-D1B7-E242-B692-3F8D328B7388}" type="datetimeFigureOut">
              <a:rPr lang="en-US" smtClean="0"/>
              <a:t>11/18/12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26700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8B5AF2-D1B7-E242-B692-3F8D328B7388}" type="datetimeFigureOut">
              <a:rPr lang="en-US" smtClean="0"/>
              <a:t>11/18/12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126396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B5AF2-D1B7-E242-B692-3F8D328B7388}" type="datetimeFigureOut">
              <a:rPr lang="en-US" smtClean="0"/>
              <a:t>11/18/12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122995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5AF2-D1B7-E242-B692-3F8D328B7388}" type="datetimeFigureOut">
              <a:rPr lang="en-US" smtClean="0"/>
              <a:t>11/18/12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88064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5AF2-D1B7-E242-B692-3F8D328B7388}" type="datetimeFigureOut">
              <a:rPr lang="en-US" smtClean="0"/>
              <a:t>11/18/12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17D5-5D65-394C-BDC0-17C99FCD7A97}" type="slidenum">
              <a:rPr lang="en-US" smtClean="0"/>
              <a:t>‹#›</a:t>
            </a:fld>
            <a:endParaRPr lang="en-US"/>
          </a:p>
        </p:txBody>
      </p:sp>
    </p:spTree>
    <p:extLst>
      <p:ext uri="{BB962C8B-B14F-4D97-AF65-F5344CB8AC3E}">
        <p14:creationId xmlns:p14="http://schemas.microsoft.com/office/powerpoint/2010/main" val="19783417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B5AF2-D1B7-E242-B692-3F8D328B7388}" type="datetimeFigureOut">
              <a:rPr lang="en-US" smtClean="0"/>
              <a:t>11/18/12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617D5-5D65-394C-BDC0-17C99FCD7A97}" type="slidenum">
              <a:rPr lang="en-US" smtClean="0"/>
              <a:t>‹#›</a:t>
            </a:fld>
            <a:endParaRPr lang="en-US"/>
          </a:p>
        </p:txBody>
      </p:sp>
    </p:spTree>
    <p:extLst>
      <p:ext uri="{BB962C8B-B14F-4D97-AF65-F5344CB8AC3E}">
        <p14:creationId xmlns:p14="http://schemas.microsoft.com/office/powerpoint/2010/main" val="226158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puzzling.caret.cam.ac.uk/pregame.php?game=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 Activity 1</a:t>
            </a:r>
            <a:endParaRPr lang="en-US" dirty="0"/>
          </a:p>
        </p:txBody>
      </p:sp>
      <p:sp>
        <p:nvSpPr>
          <p:cNvPr id="3" name="Subtitle 2"/>
          <p:cNvSpPr>
            <a:spLocks noGrp="1"/>
          </p:cNvSpPr>
          <p:nvPr>
            <p:ph type="subTitle" idx="1"/>
          </p:nvPr>
        </p:nvSpPr>
        <p:spPr/>
        <p:txBody>
          <a:bodyPr/>
          <a:lstStyle/>
          <a:p>
            <a:r>
              <a:rPr lang="en-US" dirty="0" smtClean="0">
                <a:solidFill>
                  <a:srgbClr val="000000"/>
                </a:solidFill>
              </a:rPr>
              <a:t>Sunny Meadows Investigation</a:t>
            </a:r>
            <a:endParaRPr lang="en-US" dirty="0">
              <a:solidFill>
                <a:srgbClr val="000000"/>
              </a:solidFill>
            </a:endParaRPr>
          </a:p>
        </p:txBody>
      </p:sp>
    </p:spTree>
    <p:extLst>
      <p:ext uri="{BB962C8B-B14F-4D97-AF65-F5344CB8AC3E}">
        <p14:creationId xmlns:p14="http://schemas.microsoft.com/office/powerpoint/2010/main" val="1716980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7200" y="49068"/>
            <a:ext cx="8229600" cy="6747164"/>
          </a:xfrm>
          <a:prstGeom prst="rect">
            <a:avLst/>
          </a:prstGeom>
        </p:spPr>
      </p:pic>
      <p:sp>
        <p:nvSpPr>
          <p:cNvPr id="2" name="Title 1"/>
          <p:cNvSpPr>
            <a:spLocks noGrp="1"/>
          </p:cNvSpPr>
          <p:nvPr>
            <p:ph type="title"/>
          </p:nvPr>
        </p:nvSpPr>
        <p:spPr/>
        <p:txBody>
          <a:bodyPr>
            <a:normAutofit fontScale="90000"/>
          </a:bodyPr>
          <a:lstStyle/>
          <a:p>
            <a:r>
              <a:rPr lang="en-US" dirty="0" smtClean="0"/>
              <a:t>How does your class data compare to Mr</a:t>
            </a:r>
            <a:r>
              <a:rPr lang="en-US" dirty="0" smtClean="0"/>
              <a:t>. </a:t>
            </a:r>
            <a:r>
              <a:rPr lang="en-US" dirty="0" err="1" smtClean="0"/>
              <a:t>Chopp</a:t>
            </a:r>
            <a:r>
              <a:rPr lang="en-US" dirty="0" err="1" smtClean="0"/>
              <a:t>’s</a:t>
            </a:r>
            <a:r>
              <a:rPr lang="en-US" dirty="0" smtClean="0"/>
              <a:t> </a:t>
            </a:r>
            <a:r>
              <a:rPr lang="en-US" dirty="0" smtClean="0"/>
              <a:t>class data?</a:t>
            </a:r>
            <a:endParaRPr lang="en-US" dirty="0"/>
          </a:p>
        </p:txBody>
      </p:sp>
    </p:spTree>
    <p:extLst>
      <p:ext uri="{BB962C8B-B14F-4D97-AF65-F5344CB8AC3E}">
        <p14:creationId xmlns:p14="http://schemas.microsoft.com/office/powerpoint/2010/main" val="278015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you think this pattern exists in ecosystems?</a:t>
            </a:r>
            <a:endParaRPr lang="en-US" dirty="0"/>
          </a:p>
        </p:txBody>
      </p:sp>
      <p:sp>
        <p:nvSpPr>
          <p:cNvPr id="3" name="Content Placeholder 2"/>
          <p:cNvSpPr>
            <a:spLocks noGrp="1"/>
          </p:cNvSpPr>
          <p:nvPr>
            <p:ph idx="1"/>
          </p:nvPr>
        </p:nvSpPr>
        <p:spPr/>
        <p:txBody>
          <a:bodyPr/>
          <a:lstStyle/>
          <a:p>
            <a:pPr marL="0" indent="0">
              <a:buNone/>
            </a:pPr>
            <a:r>
              <a:rPr lang="en-US" dirty="0" smtClean="0"/>
              <a:t>Student ideas:</a:t>
            </a:r>
          </a:p>
          <a:p>
            <a:r>
              <a:rPr lang="en-US" dirty="0" smtClean="0"/>
              <a:t> </a:t>
            </a:r>
          </a:p>
          <a:p>
            <a:r>
              <a:rPr lang="en-US" dirty="0"/>
              <a:t> </a:t>
            </a:r>
          </a:p>
        </p:txBody>
      </p:sp>
    </p:spTree>
    <p:extLst>
      <p:ext uri="{BB962C8B-B14F-4D97-AF65-F5344CB8AC3E}">
        <p14:creationId xmlns:p14="http://schemas.microsoft.com/office/powerpoint/2010/main" val="396561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Answered Questions</a:t>
            </a:r>
            <a:endParaRPr lang="en-US" dirty="0"/>
          </a:p>
        </p:txBody>
      </p:sp>
      <p:sp>
        <p:nvSpPr>
          <p:cNvPr id="3" name="Content Placeholder 2"/>
          <p:cNvSpPr>
            <a:spLocks noGrp="1"/>
          </p:cNvSpPr>
          <p:nvPr>
            <p:ph idx="1"/>
          </p:nvPr>
        </p:nvSpPr>
        <p:spPr/>
        <p:txBody>
          <a:bodyPr/>
          <a:lstStyle/>
          <a:p>
            <a:r>
              <a:rPr lang="en-US" dirty="0" smtClean="0"/>
              <a:t>Carbon atoms are associated with biomass (organic materials), and with inorganic carbon dioxide in ecosystems.</a:t>
            </a:r>
          </a:p>
          <a:p>
            <a:r>
              <a:rPr lang="en-US" dirty="0" smtClean="0"/>
              <a:t>In Sunny Meadows, you noticed that the size of the carbon pools are always changing</a:t>
            </a:r>
          </a:p>
          <a:p>
            <a:r>
              <a:rPr lang="en-US" dirty="0" smtClean="0"/>
              <a:t>So carbon atoms are moving </a:t>
            </a:r>
            <a:r>
              <a:rPr lang="en-US" dirty="0" smtClean="0"/>
              <a:t>in and </a:t>
            </a:r>
            <a:r>
              <a:rPr lang="en-US" dirty="0" smtClean="0"/>
              <a:t>out of each pool</a:t>
            </a:r>
          </a:p>
        </p:txBody>
      </p:sp>
    </p:spTree>
    <p:extLst>
      <p:ext uri="{BB962C8B-B14F-4D97-AF65-F5344CB8AC3E}">
        <p14:creationId xmlns:p14="http://schemas.microsoft.com/office/powerpoint/2010/main" val="1687500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unanswered question:</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We still don’t know </a:t>
            </a:r>
            <a:r>
              <a:rPr lang="en-US" i="1" dirty="0" smtClean="0"/>
              <a:t>how</a:t>
            </a:r>
            <a:r>
              <a:rPr lang="en-US" dirty="0" smtClean="0"/>
              <a:t> or </a:t>
            </a:r>
            <a:r>
              <a:rPr lang="en-US" i="1" dirty="0" smtClean="0"/>
              <a:t>why</a:t>
            </a:r>
            <a:r>
              <a:rPr lang="en-US" dirty="0" smtClean="0"/>
              <a:t> carbon atoms are moving in and out of carbon pools.</a:t>
            </a:r>
          </a:p>
        </p:txBody>
      </p:sp>
    </p:spTree>
    <p:extLst>
      <p:ext uri="{BB962C8B-B14F-4D97-AF65-F5344CB8AC3E}">
        <p14:creationId xmlns:p14="http://schemas.microsoft.com/office/powerpoint/2010/main" val="422979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09543"/>
          </a:xfrm>
        </p:spPr>
        <p:txBody>
          <a:bodyPr/>
          <a:lstStyle/>
          <a:p>
            <a:r>
              <a:rPr lang="en-US" dirty="0" smtClean="0"/>
              <a:t>Sunny Meadows</a:t>
            </a:r>
            <a:endParaRPr lang="en-US" dirty="0"/>
          </a:p>
        </p:txBody>
      </p:sp>
      <p:pic>
        <p:nvPicPr>
          <p:cNvPr id="5" name="Picture 4" descr="SunnyMeadwsBiomass.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9218" y="1331853"/>
            <a:ext cx="7038981" cy="5426527"/>
          </a:xfrm>
          <a:prstGeom prst="rect">
            <a:avLst/>
          </a:prstGeom>
        </p:spPr>
      </p:pic>
    </p:spTree>
    <p:extLst>
      <p:ext uri="{BB962C8B-B14F-4D97-AF65-F5344CB8AC3E}">
        <p14:creationId xmlns:p14="http://schemas.microsoft.com/office/powerpoint/2010/main" val="411138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Biomass</a:t>
            </a:r>
            <a:endParaRPr lang="en-US" dirty="0"/>
          </a:p>
        </p:txBody>
      </p:sp>
      <p:sp>
        <p:nvSpPr>
          <p:cNvPr id="3" name="Content Placeholder 2"/>
          <p:cNvSpPr>
            <a:spLocks noGrp="1"/>
          </p:cNvSpPr>
          <p:nvPr>
            <p:ph idx="1"/>
          </p:nvPr>
        </p:nvSpPr>
        <p:spPr/>
        <p:txBody>
          <a:bodyPr/>
          <a:lstStyle/>
          <a:p>
            <a:pPr marL="0" indent="0">
              <a:buNone/>
            </a:pPr>
            <a:r>
              <a:rPr lang="en-US" i="1" dirty="0" smtClean="0"/>
              <a:t>Biomass</a:t>
            </a:r>
            <a:r>
              <a:rPr lang="en-US" dirty="0" smtClean="0"/>
              <a:t> is the organic material in living things.</a:t>
            </a:r>
          </a:p>
          <a:p>
            <a:pPr marL="0" indent="0">
              <a:buNone/>
            </a:pPr>
            <a:endParaRPr lang="en-US" dirty="0"/>
          </a:p>
          <a:p>
            <a:pPr marL="0" indent="0">
              <a:buNone/>
            </a:pPr>
            <a:r>
              <a:rPr lang="en-US" i="1" dirty="0" smtClean="0"/>
              <a:t>Biomass</a:t>
            </a:r>
            <a:r>
              <a:rPr lang="en-US" dirty="0" smtClean="0"/>
              <a:t> includes carbon, hydrogen, oxygen, nitrogen and other elements that make up living things.</a:t>
            </a:r>
          </a:p>
          <a:p>
            <a:pPr marL="0" indent="0">
              <a:buNone/>
            </a:pPr>
            <a:endParaRPr lang="en-US" dirty="0" smtClean="0"/>
          </a:p>
          <a:p>
            <a:pPr marL="0" indent="0">
              <a:buNone/>
            </a:pPr>
            <a:r>
              <a:rPr lang="en-US" dirty="0" smtClean="0"/>
              <a:t>If a pool of biomass increases, then the pool of  organic carbon atoms increase too.</a:t>
            </a:r>
            <a:endParaRPr lang="en-US" dirty="0"/>
          </a:p>
        </p:txBody>
      </p:sp>
    </p:spTree>
    <p:extLst>
      <p:ext uri="{BB962C8B-B14F-4D97-AF65-F5344CB8AC3E}">
        <p14:creationId xmlns:p14="http://schemas.microsoft.com/office/powerpoint/2010/main" val="284938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86909" cy="1143000"/>
          </a:xfrm>
        </p:spPr>
        <p:txBody>
          <a:bodyPr>
            <a:normAutofit/>
          </a:bodyPr>
          <a:lstStyle/>
          <a:p>
            <a:r>
              <a:rPr lang="en-US" dirty="0" smtClean="0"/>
              <a:t>Biomass</a:t>
            </a:r>
            <a:endParaRPr lang="en-US" dirty="0"/>
          </a:p>
        </p:txBody>
      </p:sp>
      <p:sp>
        <p:nvSpPr>
          <p:cNvPr id="15" name="Title 1"/>
          <p:cNvSpPr txBox="1">
            <a:spLocks/>
          </p:cNvSpPr>
          <p:nvPr/>
        </p:nvSpPr>
        <p:spPr>
          <a:xfrm>
            <a:off x="5577154" y="274638"/>
            <a:ext cx="3019425"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Organic Carbon Pool</a:t>
            </a:r>
            <a:endParaRPr lang="en-US" dirty="0"/>
          </a:p>
        </p:txBody>
      </p:sp>
      <p:grpSp>
        <p:nvGrpSpPr>
          <p:cNvPr id="26" name="Group 25"/>
          <p:cNvGrpSpPr/>
          <p:nvPr/>
        </p:nvGrpSpPr>
        <p:grpSpPr>
          <a:xfrm>
            <a:off x="5730874" y="1417638"/>
            <a:ext cx="3108325" cy="5518302"/>
            <a:chOff x="5029200" y="152400"/>
            <a:chExt cx="3810000" cy="6864369"/>
          </a:xfrm>
        </p:grpSpPr>
        <p:sp>
          <p:nvSpPr>
            <p:cNvPr id="27" name="TextBox 26"/>
            <p:cNvSpPr txBox="1"/>
            <p:nvPr/>
          </p:nvSpPr>
          <p:spPr>
            <a:xfrm>
              <a:off x="5029200" y="2514600"/>
              <a:ext cx="2057401" cy="727419"/>
            </a:xfrm>
            <a:prstGeom prst="rect">
              <a:avLst/>
            </a:prstGeom>
            <a:noFill/>
          </p:spPr>
          <p:txBody>
            <a:bodyPr wrap="square" rtlCol="0">
              <a:spAutoFit/>
            </a:bodyPr>
            <a:lstStyle/>
            <a:p>
              <a:pPr algn="ctr"/>
              <a:r>
                <a:rPr lang="en-US" sz="1600" b="1" dirty="0" smtClean="0"/>
                <a:t>Atmosphere </a:t>
              </a:r>
            </a:p>
            <a:p>
              <a:pPr algn="ctr"/>
              <a:r>
                <a:rPr lang="en-US" sz="1600" dirty="0" smtClean="0"/>
                <a:t>CO</a:t>
              </a:r>
              <a:r>
                <a:rPr lang="en-US" sz="1600" baseline="-25000" dirty="0" smtClean="0"/>
                <a:t>2</a:t>
              </a:r>
              <a:endParaRPr lang="en-US" sz="1600" baseline="-25000" dirty="0"/>
            </a:p>
          </p:txBody>
        </p:sp>
        <p:grpSp>
          <p:nvGrpSpPr>
            <p:cNvPr id="28" name="Group 27"/>
            <p:cNvGrpSpPr/>
            <p:nvPr/>
          </p:nvGrpSpPr>
          <p:grpSpPr>
            <a:xfrm>
              <a:off x="5181600" y="152400"/>
              <a:ext cx="3657600" cy="6864369"/>
              <a:chOff x="5181600" y="152400"/>
              <a:chExt cx="3657600" cy="6864369"/>
            </a:xfrm>
          </p:grpSpPr>
          <p:sp>
            <p:nvSpPr>
              <p:cNvPr id="29" name="Rectangle 28"/>
              <p:cNvSpPr/>
              <p:nvPr/>
            </p:nvSpPr>
            <p:spPr>
              <a:xfrm>
                <a:off x="7315200" y="4687669"/>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30" name="Rectangle 29"/>
              <p:cNvSpPr/>
              <p:nvPr/>
            </p:nvSpPr>
            <p:spPr>
              <a:xfrm>
                <a:off x="7315200" y="2438400"/>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31" name="Rectangle 30"/>
              <p:cNvSpPr/>
              <p:nvPr/>
            </p:nvSpPr>
            <p:spPr>
              <a:xfrm>
                <a:off x="7315200" y="152400"/>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33" name="Oval 32"/>
              <p:cNvSpPr/>
              <p:nvPr/>
            </p:nvSpPr>
            <p:spPr>
              <a:xfrm>
                <a:off x="5181600" y="838200"/>
                <a:ext cx="1676400" cy="1676400"/>
              </a:xfrm>
              <a:prstGeom prst="ellipse">
                <a:avLst/>
              </a:prstGeom>
              <a:solidFill>
                <a:srgbClr val="FFFFFF"/>
              </a:solidFill>
              <a:ln>
                <a:solidFill>
                  <a:srgbClr val="00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34" name="TextBox 33"/>
              <p:cNvSpPr txBox="1"/>
              <p:nvPr/>
            </p:nvSpPr>
            <p:spPr>
              <a:xfrm>
                <a:off x="7162800" y="1447800"/>
                <a:ext cx="1600200" cy="1033700"/>
              </a:xfrm>
              <a:prstGeom prst="rect">
                <a:avLst/>
              </a:prstGeom>
              <a:noFill/>
            </p:spPr>
            <p:txBody>
              <a:bodyPr wrap="square" rtlCol="0">
                <a:spAutoFit/>
              </a:bodyPr>
              <a:lstStyle/>
              <a:p>
                <a:pPr algn="ctr"/>
                <a:r>
                  <a:rPr lang="en-US" sz="1600" b="1" dirty="0" smtClean="0"/>
                  <a:t>Carnivores </a:t>
                </a:r>
                <a:r>
                  <a:rPr lang="en-US" sz="1600" dirty="0" smtClean="0"/>
                  <a:t>organic carbon</a:t>
                </a:r>
                <a:endParaRPr lang="en-US" sz="1600" baseline="-25000" dirty="0"/>
              </a:p>
            </p:txBody>
          </p:sp>
          <p:sp>
            <p:nvSpPr>
              <p:cNvPr id="35" name="TextBox 34"/>
              <p:cNvSpPr txBox="1"/>
              <p:nvPr/>
            </p:nvSpPr>
            <p:spPr>
              <a:xfrm>
                <a:off x="7239000" y="3733800"/>
                <a:ext cx="1600200" cy="1033700"/>
              </a:xfrm>
              <a:prstGeom prst="rect">
                <a:avLst/>
              </a:prstGeom>
              <a:noFill/>
            </p:spPr>
            <p:txBody>
              <a:bodyPr wrap="square" rtlCol="0">
                <a:spAutoFit/>
              </a:bodyPr>
              <a:lstStyle/>
              <a:p>
                <a:pPr algn="ctr"/>
                <a:r>
                  <a:rPr lang="en-US" sz="1600" b="1" dirty="0" smtClean="0"/>
                  <a:t>Herbivores</a:t>
                </a:r>
                <a:r>
                  <a:rPr lang="en-US" sz="1600" dirty="0" smtClean="0"/>
                  <a:t> organic carbon</a:t>
                </a:r>
                <a:endParaRPr lang="en-US" sz="1600" baseline="-25000" dirty="0"/>
              </a:p>
            </p:txBody>
          </p:sp>
          <p:sp>
            <p:nvSpPr>
              <p:cNvPr id="36" name="TextBox 35"/>
              <p:cNvSpPr txBox="1"/>
              <p:nvPr/>
            </p:nvSpPr>
            <p:spPr>
              <a:xfrm>
                <a:off x="7162800" y="5983069"/>
                <a:ext cx="1600200" cy="1033700"/>
              </a:xfrm>
              <a:prstGeom prst="rect">
                <a:avLst/>
              </a:prstGeom>
              <a:noFill/>
            </p:spPr>
            <p:txBody>
              <a:bodyPr wrap="square" rtlCol="0">
                <a:spAutoFit/>
              </a:bodyPr>
              <a:lstStyle/>
              <a:p>
                <a:pPr algn="ctr"/>
                <a:r>
                  <a:rPr lang="en-US" sz="1600" b="1" dirty="0" smtClean="0"/>
                  <a:t>Producers</a:t>
                </a:r>
                <a:r>
                  <a:rPr lang="en-US" sz="1600" dirty="0" smtClean="0"/>
                  <a:t> organic carbon</a:t>
                </a:r>
                <a:endParaRPr lang="en-US" sz="1600" baseline="-25000" dirty="0"/>
              </a:p>
            </p:txBody>
          </p:sp>
        </p:grpSp>
      </p:grpSp>
      <p:graphicFrame>
        <p:nvGraphicFramePr>
          <p:cNvPr id="39" name="Chart 38"/>
          <p:cNvGraphicFramePr/>
          <p:nvPr>
            <p:extLst>
              <p:ext uri="{D42A27DB-BD31-4B8C-83A1-F6EECF244321}">
                <p14:modId xmlns:p14="http://schemas.microsoft.com/office/powerpoint/2010/main" val="574902887"/>
              </p:ext>
            </p:extLst>
          </p:nvPr>
        </p:nvGraphicFramePr>
        <p:xfrm>
          <a:off x="254000" y="1968956"/>
          <a:ext cx="51435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1" name="TextBox 40"/>
          <p:cNvSpPr txBox="1"/>
          <p:nvPr/>
        </p:nvSpPr>
        <p:spPr>
          <a:xfrm>
            <a:off x="7622032" y="5274581"/>
            <a:ext cx="1015746" cy="646331"/>
          </a:xfrm>
          <a:prstGeom prst="rect">
            <a:avLst/>
          </a:prstGeom>
          <a:noFill/>
          <a:ln>
            <a:noFill/>
          </a:ln>
        </p:spPr>
        <p:txBody>
          <a:bodyPr wrap="square" rtlCol="0">
            <a:spAutoFit/>
          </a:bodyPr>
          <a:lstStyle/>
          <a:p>
            <a:pPr algn="ctr"/>
            <a:r>
              <a:rPr lang="en-US" sz="3600" dirty="0" smtClean="0">
                <a:solidFill>
                  <a:srgbClr val="1F497D"/>
                </a:solidFill>
              </a:rPr>
              <a:t>10</a:t>
            </a:r>
            <a:endParaRPr lang="en-US" sz="3600" dirty="0">
              <a:solidFill>
                <a:srgbClr val="1F497D"/>
              </a:solidFill>
            </a:endParaRPr>
          </a:p>
        </p:txBody>
      </p:sp>
      <p:sp>
        <p:nvSpPr>
          <p:cNvPr id="42" name="TextBox 41"/>
          <p:cNvSpPr txBox="1"/>
          <p:nvPr/>
        </p:nvSpPr>
        <p:spPr>
          <a:xfrm>
            <a:off x="7699121" y="3459400"/>
            <a:ext cx="1015746" cy="646331"/>
          </a:xfrm>
          <a:prstGeom prst="rect">
            <a:avLst/>
          </a:prstGeom>
          <a:noFill/>
          <a:ln>
            <a:noFill/>
          </a:ln>
        </p:spPr>
        <p:txBody>
          <a:bodyPr wrap="square" rtlCol="0">
            <a:spAutoFit/>
          </a:bodyPr>
          <a:lstStyle/>
          <a:p>
            <a:pPr algn="ctr"/>
            <a:r>
              <a:rPr lang="en-US" sz="3600" dirty="0" smtClean="0">
                <a:solidFill>
                  <a:srgbClr val="1F497D"/>
                </a:solidFill>
              </a:rPr>
              <a:t>4</a:t>
            </a:r>
            <a:endParaRPr lang="en-US" sz="3600" dirty="0">
              <a:solidFill>
                <a:srgbClr val="1F497D"/>
              </a:solidFill>
            </a:endParaRPr>
          </a:p>
        </p:txBody>
      </p:sp>
      <p:sp>
        <p:nvSpPr>
          <p:cNvPr id="43" name="TextBox 42"/>
          <p:cNvSpPr txBox="1"/>
          <p:nvPr/>
        </p:nvSpPr>
        <p:spPr>
          <a:xfrm>
            <a:off x="7622032" y="1645790"/>
            <a:ext cx="1015746" cy="646331"/>
          </a:xfrm>
          <a:prstGeom prst="rect">
            <a:avLst/>
          </a:prstGeom>
          <a:noFill/>
          <a:ln>
            <a:noFill/>
          </a:ln>
        </p:spPr>
        <p:txBody>
          <a:bodyPr wrap="square" rtlCol="0">
            <a:spAutoFit/>
          </a:bodyPr>
          <a:lstStyle/>
          <a:p>
            <a:pPr algn="ctr"/>
            <a:r>
              <a:rPr lang="en-US" sz="3600" dirty="0">
                <a:solidFill>
                  <a:srgbClr val="1F497D"/>
                </a:solidFill>
              </a:rPr>
              <a:t>2</a:t>
            </a:r>
          </a:p>
        </p:txBody>
      </p:sp>
    </p:spTree>
    <p:extLst>
      <p:ext uri="{BB962C8B-B14F-4D97-AF65-F5344CB8AC3E}">
        <p14:creationId xmlns:p14="http://schemas.microsoft.com/office/powerpoint/2010/main" val="196629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Game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Sunny Meadows is a simulation game that allows you to choose the number of grass plants, rabbits, and foxes in an ecosystem. Then, you watch the grass, rabbits and foxes interact for 50 years. At the end of 50 years, you will be able to see how the biomass in </a:t>
            </a:r>
            <a:r>
              <a:rPr lang="en-US" dirty="0"/>
              <a:t>grass, rabbits and foxes has </a:t>
            </a:r>
            <a:r>
              <a:rPr lang="en-US" dirty="0" smtClean="0"/>
              <a:t>changed. </a:t>
            </a:r>
          </a:p>
        </p:txBody>
      </p:sp>
    </p:spTree>
    <p:extLst>
      <p:ext uri="{BB962C8B-B14F-4D97-AF65-F5344CB8AC3E}">
        <p14:creationId xmlns:p14="http://schemas.microsoft.com/office/powerpoint/2010/main" val="127657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02"/>
            <a:ext cx="8229600" cy="1143000"/>
          </a:xfrm>
        </p:spPr>
        <p:txBody>
          <a:bodyPr/>
          <a:lstStyle/>
          <a:p>
            <a:r>
              <a:rPr lang="en-US" dirty="0" smtClean="0"/>
              <a:t>Directions for the Investigation</a:t>
            </a:r>
            <a:endParaRPr lang="en-US" dirty="0"/>
          </a:p>
        </p:txBody>
      </p:sp>
      <p:sp>
        <p:nvSpPr>
          <p:cNvPr id="3" name="Content Placeholder 2"/>
          <p:cNvSpPr>
            <a:spLocks noGrp="1"/>
          </p:cNvSpPr>
          <p:nvPr>
            <p:ph idx="1"/>
          </p:nvPr>
        </p:nvSpPr>
        <p:spPr>
          <a:xfrm>
            <a:off x="457199" y="1118789"/>
            <a:ext cx="8481387" cy="5256693"/>
          </a:xfrm>
        </p:spPr>
        <p:txBody>
          <a:bodyPr>
            <a:noAutofit/>
          </a:bodyPr>
          <a:lstStyle/>
          <a:p>
            <a:pPr lvl="0"/>
            <a:r>
              <a:rPr lang="en-US" sz="2400" dirty="0"/>
              <a:t>Go to the following website: </a:t>
            </a:r>
            <a:r>
              <a:rPr lang="en-US" sz="2400" u="sng" dirty="0">
                <a:hlinkClick r:id="rId3"/>
              </a:rPr>
              <a:t>http://puzzling.caret.cam.ac.uk/pregame.php?game=6</a:t>
            </a:r>
            <a:endParaRPr lang="en-US" sz="2400" dirty="0"/>
          </a:p>
          <a:p>
            <a:pPr lvl="0"/>
            <a:r>
              <a:rPr lang="en-US" sz="2400" dirty="0"/>
              <a:t>Select the age group you belong to: Ages 11-14 or Ages 15-18 </a:t>
            </a:r>
          </a:p>
          <a:p>
            <a:pPr lvl="0"/>
            <a:r>
              <a:rPr lang="en-US" sz="2400" dirty="0"/>
              <a:t>Click “Play Game”.</a:t>
            </a:r>
          </a:p>
          <a:p>
            <a:pPr lvl="0"/>
            <a:r>
              <a:rPr lang="en-US" sz="2400" dirty="0"/>
              <a:t>Before playing the game, in “Choose View” select “Biomass” and in “Game Speed” select “4x.” </a:t>
            </a:r>
          </a:p>
          <a:p>
            <a:pPr lvl="0"/>
            <a:r>
              <a:rPr lang="en-US" sz="2400" dirty="0"/>
              <a:t>Use the “+” and “-“ keys to set initial numbers of grass, rabbits, and foxes, then click “Start” and watch what happens to the biomass until the game stops after 50 years.  </a:t>
            </a:r>
          </a:p>
          <a:p>
            <a:pPr lvl="0"/>
            <a:r>
              <a:rPr lang="en-US" sz="2400" dirty="0"/>
              <a:t>Click “Reset” to try again with different initial numbers of grass, rabbits and foxes.  Use the table on </a:t>
            </a:r>
            <a:r>
              <a:rPr lang="en-US" sz="2400" dirty="0" smtClean="0"/>
              <a:t>your worksheet to </a:t>
            </a:r>
            <a:r>
              <a:rPr lang="en-US" sz="2400" dirty="0"/>
              <a:t>record your starting and final biomass for each trial.  (Do as many trials as you have time for up to 10 trials.)</a:t>
            </a:r>
          </a:p>
        </p:txBody>
      </p:sp>
    </p:spTree>
    <p:extLst>
      <p:ext uri="{BB962C8B-B14F-4D97-AF65-F5344CB8AC3E}">
        <p14:creationId xmlns:p14="http://schemas.microsoft.com/office/powerpoint/2010/main" val="108620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04" y="50549"/>
            <a:ext cx="8229600" cy="1200603"/>
          </a:xfrm>
        </p:spPr>
        <p:txBody>
          <a:bodyPr>
            <a:normAutofit/>
          </a:bodyPr>
          <a:lstStyle/>
          <a:p>
            <a:r>
              <a:rPr lang="en-US" sz="3600" dirty="0" smtClean="0">
                <a:solidFill>
                  <a:srgbClr val="000000"/>
                </a:solidFill>
              </a:rPr>
              <a:t>What initial numbers of grass, rabbits and foxes will produce the largest </a:t>
            </a:r>
            <a:r>
              <a:rPr lang="en-US" sz="3600" b="1" dirty="0" smtClean="0">
                <a:solidFill>
                  <a:srgbClr val="000000"/>
                </a:solidFill>
              </a:rPr>
              <a:t>fox </a:t>
            </a:r>
            <a:r>
              <a:rPr lang="en-US" sz="3600" dirty="0" smtClean="0">
                <a:solidFill>
                  <a:srgbClr val="000000"/>
                </a:solidFill>
              </a:rPr>
              <a:t>biomass? </a:t>
            </a:r>
          </a:p>
        </p:txBody>
      </p:sp>
      <p:pic>
        <p:nvPicPr>
          <p:cNvPr id="5" name="Picture 4" descr="Sunny Meadows.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6261" y="1213536"/>
            <a:ext cx="6800835" cy="5644464"/>
          </a:xfrm>
          <a:prstGeom prst="rect">
            <a:avLst/>
          </a:prstGeom>
        </p:spPr>
      </p:pic>
    </p:spTree>
    <p:extLst>
      <p:ext uri="{BB962C8B-B14F-4D97-AF65-F5344CB8AC3E}">
        <p14:creationId xmlns:p14="http://schemas.microsoft.com/office/powerpoint/2010/main" val="120473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15"/>
            <a:ext cx="8229600" cy="6175556"/>
          </a:xfrm>
        </p:spPr>
        <p:txBody>
          <a:bodyPr>
            <a:normAutofit/>
          </a:bodyPr>
          <a:lstStyle/>
          <a:p>
            <a:pPr algn="l"/>
            <a:r>
              <a:rPr lang="en-US" b="1" dirty="0" smtClean="0"/>
              <a:t>Pay close attention to:</a:t>
            </a:r>
            <a:br>
              <a:rPr lang="en-US" b="1" dirty="0" smtClean="0"/>
            </a:br>
            <a:r>
              <a:rPr lang="en-US" dirty="0" smtClean="0"/>
              <a:t>1</a:t>
            </a:r>
            <a:r>
              <a:rPr lang="en-US" dirty="0"/>
              <a:t>. Does the size of the biomass of grass, rabbits and foxes change over time? Why?</a:t>
            </a:r>
            <a:br>
              <a:rPr lang="en-US" dirty="0"/>
            </a:br>
            <a:r>
              <a:rPr lang="en-US" dirty="0"/>
              <a:t>2. The biomass size of grass, rabbits and foxes compared to each other. What patterns do you see? </a:t>
            </a:r>
            <a:endParaRPr lang="en-US" dirty="0" smtClean="0">
              <a:solidFill>
                <a:srgbClr val="000000"/>
              </a:solidFill>
            </a:endParaRPr>
          </a:p>
        </p:txBody>
      </p:sp>
      <p:pic>
        <p:nvPicPr>
          <p:cNvPr id="5" name="Picture 4" descr="SunnyMeadwsBiomass.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9941" y="5176059"/>
            <a:ext cx="2052497" cy="1582321"/>
          </a:xfrm>
          <a:prstGeom prst="rect">
            <a:avLst/>
          </a:prstGeom>
        </p:spPr>
      </p:pic>
    </p:spTree>
    <p:extLst>
      <p:ext uri="{BB962C8B-B14F-4D97-AF65-F5344CB8AC3E}">
        <p14:creationId xmlns:p14="http://schemas.microsoft.com/office/powerpoint/2010/main" val="24387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Averages</a:t>
            </a:r>
            <a:endParaRPr lang="en-US" dirty="0"/>
          </a:p>
        </p:txBody>
      </p:sp>
      <p:sp>
        <p:nvSpPr>
          <p:cNvPr id="3" name="Content Placeholder 2"/>
          <p:cNvSpPr>
            <a:spLocks noGrp="1"/>
          </p:cNvSpPr>
          <p:nvPr>
            <p:ph idx="1"/>
          </p:nvPr>
        </p:nvSpPr>
        <p:spPr/>
        <p:txBody>
          <a:bodyPr/>
          <a:lstStyle/>
          <a:p>
            <a:r>
              <a:rPr lang="en-US" dirty="0" smtClean="0"/>
              <a:t>After completing worksheet questions 1-3</a:t>
            </a:r>
          </a:p>
          <a:p>
            <a:r>
              <a:rPr lang="en-US" dirty="0" smtClean="0"/>
              <a:t>Record your “best attempt” (most numbers of foxes) in the class data spreadsheet</a:t>
            </a:r>
            <a:endParaRPr lang="en-US" dirty="0"/>
          </a:p>
        </p:txBody>
      </p:sp>
    </p:spTree>
    <p:extLst>
      <p:ext uri="{BB962C8B-B14F-4D97-AF65-F5344CB8AC3E}">
        <p14:creationId xmlns:p14="http://schemas.microsoft.com/office/powerpoint/2010/main" val="334154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564</TotalTime>
  <Words>609</Words>
  <Application>Microsoft Macintosh PowerPoint</Application>
  <PresentationFormat>On-screen Show (4:3)</PresentationFormat>
  <Paragraphs>62</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Lesson 2 Activity 1</vt:lpstr>
      <vt:lpstr>Sunny Meadows</vt:lpstr>
      <vt:lpstr>Biomass</vt:lpstr>
      <vt:lpstr>Biomass</vt:lpstr>
      <vt:lpstr>The Game</vt:lpstr>
      <vt:lpstr>Directions for the Investigation</vt:lpstr>
      <vt:lpstr>What initial numbers of grass, rabbits and foxes will produce the largest fox biomass? </vt:lpstr>
      <vt:lpstr>Pay close attention to: 1. Does the size of the biomass of grass, rabbits and foxes change over time? Why? 2. The biomass size of grass, rabbits and foxes compared to each other. What patterns do you see? </vt:lpstr>
      <vt:lpstr>Class Averages</vt:lpstr>
      <vt:lpstr>How does your class data compare to Mr. Chopp’s class data?</vt:lpstr>
      <vt:lpstr>Why do you think this pattern exists in ecosystems?</vt:lpstr>
      <vt:lpstr>Answered Questions</vt:lpstr>
      <vt:lpstr>An unanswered question:</vt:lpstr>
    </vt:vector>
  </TitlesOfParts>
  <Company>Michigan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 Activity 1</dc:title>
  <dc:creator>Jenny Dauer</dc:creator>
  <cp:lastModifiedBy>Jenny Dauer</cp:lastModifiedBy>
  <cp:revision>34</cp:revision>
  <dcterms:created xsi:type="dcterms:W3CDTF">2012-10-20T17:00:59Z</dcterms:created>
  <dcterms:modified xsi:type="dcterms:W3CDTF">2012-11-18T22:25:09Z</dcterms:modified>
</cp:coreProperties>
</file>